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1" r:id="rId5"/>
    <p:sldId id="283" r:id="rId6"/>
    <p:sldId id="294" r:id="rId7"/>
    <p:sldId id="284" r:id="rId8"/>
    <p:sldId id="285" r:id="rId9"/>
    <p:sldId id="287" r:id="rId10"/>
    <p:sldId id="303" r:id="rId11"/>
    <p:sldId id="288" r:id="rId12"/>
    <p:sldId id="290" r:id="rId13"/>
    <p:sldId id="289" r:id="rId14"/>
    <p:sldId id="291" r:id="rId15"/>
    <p:sldId id="297" r:id="rId16"/>
    <p:sldId id="293" r:id="rId17"/>
    <p:sldId id="295" r:id="rId18"/>
    <p:sldId id="296" r:id="rId19"/>
    <p:sldId id="298" r:id="rId20"/>
    <p:sldId id="302" r:id="rId21"/>
    <p:sldId id="299" r:id="rId22"/>
    <p:sldId id="300" r:id="rId23"/>
    <p:sldId id="301" r:id="rId24"/>
    <p:sldId id="292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C42"/>
    <a:srgbClr val="A80039"/>
    <a:srgbClr val="C44C4C"/>
    <a:srgbClr val="969696"/>
    <a:srgbClr val="00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353" autoAdjust="0"/>
  </p:normalViewPr>
  <p:slideViewPr>
    <p:cSldViewPr snapToGrid="0">
      <p:cViewPr varScale="1">
        <p:scale>
          <a:sx n="101" d="100"/>
          <a:sy n="101" d="100"/>
        </p:scale>
        <p:origin x="19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n DEGUELDRE" userId="adeacc28-e1aa-49fd-a308-3800255d8c54" providerId="ADAL" clId="{B58CD692-C661-40B5-9D07-F481269CDF28}"/>
    <pc:docChg chg="custSel delSld modSld">
      <pc:chgData name="Julien DEGUELDRE" userId="adeacc28-e1aa-49fd-a308-3800255d8c54" providerId="ADAL" clId="{B58CD692-C661-40B5-9D07-F481269CDF28}" dt="2026-01-07T13:36:24.694" v="1" actId="2696"/>
      <pc:docMkLst>
        <pc:docMk/>
      </pc:docMkLst>
      <pc:sldChg chg="delSp del mod delAnim">
        <pc:chgData name="Julien DEGUELDRE" userId="adeacc28-e1aa-49fd-a308-3800255d8c54" providerId="ADAL" clId="{B58CD692-C661-40B5-9D07-F481269CDF28}" dt="2026-01-07T13:36:24.694" v="1" actId="2696"/>
        <pc:sldMkLst>
          <pc:docMk/>
          <pc:sldMk cId="1325416538" sldId="286"/>
        </pc:sldMkLst>
        <pc:picChg chg="del">
          <ac:chgData name="Julien DEGUELDRE" userId="adeacc28-e1aa-49fd-a308-3800255d8c54" providerId="ADAL" clId="{B58CD692-C661-40B5-9D07-F481269CDF28}" dt="2026-01-07T13:36:18.756" v="0" actId="478"/>
          <ac:picMkLst>
            <pc:docMk/>
            <pc:sldMk cId="1325416538" sldId="286"/>
            <ac:picMk id="6" creationId="{29FDF38A-3208-33C5-EC26-749A3378D1D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AE6744-50FF-4EAC-B8F6-50FAD023CFA1}" type="datetimeFigureOut">
              <a:rPr lang="fr-FR"/>
              <a:pPr>
                <a:defRPr/>
              </a:pPr>
              <a:t>07/01/2026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B4D2A2-2AC2-47F8-A6A5-A7DD71C98464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9371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E4DB1C-F76D-47A0-9DEA-1E750A360BE4}" type="datetimeFigureOut">
              <a:rPr lang="fr-FR"/>
              <a:pPr>
                <a:defRPr/>
              </a:pPr>
              <a:t>07/01/2026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BE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7F7ECF-42F4-4999-8AB5-B9CFFB894227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45253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tif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tif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edecine &amp; pharma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3619" y="511175"/>
            <a:ext cx="67183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37" y="5780956"/>
            <a:ext cx="1870438" cy="83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rchit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701" y="515938"/>
            <a:ext cx="6699248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192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97" y="5768156"/>
            <a:ext cx="1850028" cy="91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rvices Génér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 userDrawn="1"/>
        </p:nvSpPr>
        <p:spPr>
          <a:xfrm>
            <a:off x="2257423" y="447674"/>
            <a:ext cx="6743701" cy="1343026"/>
          </a:xfrm>
          <a:prstGeom prst="rect">
            <a:avLst/>
          </a:prstGeom>
          <a:effectLst>
            <a:outerShdw blurRad="1270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9" y="517525"/>
            <a:ext cx="6734175" cy="168354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0D07-BA6C-4CE2-85E1-215477AE30BF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  <p:sp>
        <p:nvSpPr>
          <p:cNvPr id="7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à gauch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14300" y="285750"/>
            <a:ext cx="2028825" cy="6057900"/>
          </a:xfrm>
        </p:spPr>
        <p:txBody>
          <a:bodyPr/>
          <a:lstStyle>
            <a:lvl2pPr marL="0" indent="0" algn="l">
              <a:buNone/>
              <a:defRPr sz="1300" b="1" cap="small" baseline="0">
                <a:solidFill>
                  <a:srgbClr val="C44C4C"/>
                </a:solidFill>
                <a:latin typeface="+mn-lt"/>
              </a:defRPr>
            </a:lvl2pPr>
            <a:lvl3pPr marL="0" indent="0">
              <a:buClr>
                <a:srgbClr val="969696"/>
              </a:buClr>
              <a:buFontTx/>
              <a:buNone/>
              <a:defRPr sz="1300" cap="small">
                <a:solidFill>
                  <a:srgbClr val="969696"/>
                </a:solidFill>
                <a:latin typeface="+mn-lt"/>
              </a:defRPr>
            </a:lvl3pPr>
            <a:lvl4pPr marL="180975" indent="-180975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4pPr>
            <a:lvl5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300" cap="small" baseline="0">
                <a:solidFill>
                  <a:srgbClr val="969696"/>
                </a:solidFill>
                <a:latin typeface="+mn-lt"/>
              </a:defRPr>
            </a:lvl5pPr>
            <a:lvl6pPr marL="447675" indent="-228600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6pPr>
            <a:lvl7pPr marL="447675" indent="-228600">
              <a:buFont typeface="Wingdings" pitchFamily="2" charset="2"/>
              <a:buChar char="§"/>
              <a:defRPr sz="1300" cap="small">
                <a:solidFill>
                  <a:srgbClr val="969696"/>
                </a:solidFill>
              </a:defRPr>
            </a:lvl7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BD0E-2A43-401C-A51A-07B7D43C3F74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au-dessus, titre et con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9144000" cy="228600"/>
          </a:xfrm>
        </p:spPr>
        <p:txBody>
          <a:bodyPr>
            <a:noAutofit/>
          </a:bodyPr>
          <a:lstStyle>
            <a:lvl1pPr algn="ctr">
              <a:buNone/>
              <a:defRPr sz="1200" cap="small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66B0-5CBE-4E0A-A5C6-DF540FEFB54A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1" y="76200"/>
            <a:ext cx="2227496" cy="6515100"/>
          </a:xfrm>
        </p:spPr>
        <p:txBody>
          <a:bodyPr/>
          <a:lstStyle/>
          <a:p>
            <a:pPr lvl="0"/>
            <a:endParaRPr lang="fr-BE" noProof="0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8697-95BF-4A22-A184-226172814C3E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2"/>
          </p:nvPr>
        </p:nvSpPr>
        <p:spPr>
          <a:xfrm>
            <a:off x="46672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63867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17E4-4894-4A65-BE9D-81D8AD4FAD7A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9A4E3-6D52-4424-9E3B-4890C72A3643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434B-834A-4B3C-A6CC-D634FFB8216D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E5C0-0B6B-48DC-B68C-BA922E7A4541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Poly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5907088"/>
            <a:ext cx="1778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2670" y="519113"/>
            <a:ext cx="668654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8AA1-91CF-48D5-ACEB-1FB0E427801C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 en-dess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FFC6-F3D3-44CE-8875-302054ACEC4E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sycho &amp; sciences é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637" y="523875"/>
            <a:ext cx="6667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 descr="UMONS_Fac psy et siences educ_smal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46490" y="5840963"/>
            <a:ext cx="1669774" cy="756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514350"/>
            <a:ext cx="6724650" cy="168116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8065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297" y="5748475"/>
            <a:ext cx="1740423" cy="89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25" y="512417"/>
            <a:ext cx="6732394" cy="16830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9" y="5843451"/>
            <a:ext cx="1665030" cy="704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Warocqu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701" y="506413"/>
            <a:ext cx="6699248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6" y="5628186"/>
            <a:ext cx="1386942" cy="9250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1875" y="515938"/>
            <a:ext cx="66929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991497"/>
            <a:ext cx="1612940" cy="4776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4412" y="519113"/>
            <a:ext cx="67183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21531"/>
            <a:ext cx="1446794" cy="8151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98" y="508240"/>
            <a:ext cx="6731452" cy="168286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589" y="5773535"/>
            <a:ext cx="1803667" cy="85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23" cstate="print"/>
          <a:srcRect l="269" t="20290" r="13968" b="25948"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23" cstate="print"/>
          <a:srcRect l="269" t="20290" r="13968" b="25948"/>
          <a:stretch>
            <a:fillRect/>
          </a:stretch>
        </p:blipFill>
        <p:spPr bwMode="auto">
          <a:xfrm>
            <a:off x="0" y="6780213"/>
            <a:ext cx="91440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228850" y="6581775"/>
            <a:ext cx="640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29650" y="6580188"/>
            <a:ext cx="514350" cy="277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788E00-F875-4D77-9ED4-63F826220AA2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10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lang="fr-BE" sz="4400" b="1" kern="1200" dirty="0">
          <a:solidFill>
            <a:schemeClr val="accent2"/>
          </a:solidFill>
          <a:latin typeface="Calibri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 typeface="Arial" charset="0"/>
        <a:buNone/>
        <a:defRPr lang="fr-FR" sz="3200" kern="1200" dirty="0">
          <a:solidFill>
            <a:srgbClr val="808080"/>
          </a:solidFill>
          <a:latin typeface="Calibri" pitchFamily="34" charset="0"/>
          <a:ea typeface="+mn-ea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fr-FR" sz="20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fr-BE" sz="2000" kern="1200" dirty="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fr-BE" kern="1200" dirty="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noProof="0" dirty="0"/>
              <a:t>Undskyld mig, men faktisk jeg taler fransk</a:t>
            </a:r>
          </a:p>
        </p:txBody>
      </p:sp>
      <p:sp>
        <p:nvSpPr>
          <p:cNvPr id="26627" name="Sous-titre 1"/>
          <p:cNvSpPr>
            <a:spLocks noGrp="1"/>
          </p:cNvSpPr>
          <p:nvPr>
            <p:ph type="subTitle" idx="1"/>
          </p:nvPr>
        </p:nvSpPr>
        <p:spPr bwMode="auto">
          <a:xfrm>
            <a:off x="2209800" y="3910012"/>
            <a:ext cx="6800850" cy="5429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sz="2000" noProof="0" dirty="0"/>
              <a:t>De sproglige faldgruber på dansk, fransktalende falder i</a:t>
            </a:r>
          </a:p>
        </p:txBody>
      </p:sp>
      <p:sp>
        <p:nvSpPr>
          <p:cNvPr id="26628" name="Espace réservé du texte 3"/>
          <p:cNvSpPr>
            <a:spLocks noGrp="1"/>
          </p:cNvSpPr>
          <p:nvPr>
            <p:ph type="body" sz="quarter" idx="10"/>
          </p:nvPr>
        </p:nvSpPr>
        <p:spPr bwMode="auto">
          <a:xfrm>
            <a:off x="2181225" y="5185410"/>
            <a:ext cx="6781800" cy="45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dirty="0"/>
              <a:t>j</a:t>
            </a:r>
            <a:r>
              <a:rPr dirty="0"/>
              <a:t>ulien.degueldre@umons.ac.be</a:t>
            </a:r>
            <a:endParaRPr lang="fr-BE" dirty="0"/>
          </a:p>
        </p:txBody>
      </p:sp>
      <p:sp>
        <p:nvSpPr>
          <p:cNvPr id="26629" name="Espace réservé du texte 4"/>
          <p:cNvSpPr>
            <a:spLocks noGrp="1"/>
          </p:cNvSpPr>
          <p:nvPr>
            <p:ph type="body" sz="quarter" idx="11"/>
          </p:nvPr>
        </p:nvSpPr>
        <p:spPr bwMode="auto">
          <a:xfrm>
            <a:off x="2181225" y="4775835"/>
            <a:ext cx="6791325" cy="4095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dirty="0"/>
              <a:t>Julien DEGUELDRE </a:t>
            </a:r>
            <a:endParaRPr lang="fr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6FCCB98B-A469-C308-D0DC-DED55A345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Navneord</a:t>
            </a:r>
          </a:p>
          <a:p>
            <a:pPr lvl="1"/>
            <a:r>
              <a:rPr lang="da-DK" dirty="0"/>
              <a:t>Ubestemt eller bestemt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Jeg kan godt lide chokolade /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J’aime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bien </a:t>
            </a:r>
            <a:r>
              <a:rPr lang="da-DK" sz="1800" u="sn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chocolat</a:t>
            </a: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Almindelige betragtninger: Danskere spiser mange kartofler / Les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Danois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mangent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beaucoup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patates</a:t>
            </a: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u="sn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faste udtryk: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Gå i seng /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aller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 (à + </a:t>
            </a:r>
            <a:r>
              <a:rPr lang="da-DK" sz="1800" u="sn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lit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Høre radio /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écouter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u="sn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radio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BE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</a:t>
            </a:r>
            <a:r>
              <a:rPr lang="fr-BE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besked</a:t>
            </a:r>
            <a:r>
              <a:rPr lang="fr-BE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”donner message” =&gt; je te contacte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BE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Tage (et) </a:t>
            </a:r>
            <a:r>
              <a:rPr lang="fr-BE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</a:t>
            </a:r>
            <a:r>
              <a:rPr lang="fr-BE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prendre une douche / un bain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BE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Børste</a:t>
            </a:r>
            <a:r>
              <a:rPr lang="fr-BE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tænder</a:t>
            </a:r>
            <a:r>
              <a:rPr lang="fr-BE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se brosser les dents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da-DK" dirty="0"/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BED6EF-D775-53C4-AF96-4E0E0C05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Grammatik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6921104-75BF-6D6A-F302-7CD79E6245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10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2A33C04-D3CC-F16C-BE96-60C4E08F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8366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965AA-2960-FFB7-6C6E-9BA45FA1D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1C6DD8C-A533-71A4-AB7C-FBECABDE9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Navneord</a:t>
            </a:r>
          </a:p>
          <a:p>
            <a:pPr lvl="1"/>
            <a:r>
              <a:rPr lang="da-DK" dirty="0"/>
              <a:t>Ubestemt eller bestemt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Bestemt versus ce/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cette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/ces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a-DK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Hvad synes du om </a:t>
            </a:r>
            <a:r>
              <a:rPr lang="da-DK" sz="1800" i="1" u="sn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bogen</a:t>
            </a:r>
            <a:r>
              <a:rPr lang="da-DK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/ </a:t>
            </a:r>
            <a:r>
              <a:rPr lang="da-DK" sz="1800" i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Qu’est</a:t>
            </a:r>
            <a:r>
              <a:rPr lang="da-DK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-ce </a:t>
            </a:r>
            <a:r>
              <a:rPr lang="da-DK" sz="1800" i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</a:t>
            </a:r>
            <a:r>
              <a:rPr lang="da-DK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i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</a:t>
            </a:r>
            <a:r>
              <a:rPr lang="da-DK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i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penses</a:t>
            </a:r>
            <a:r>
              <a:rPr lang="da-DK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da-DK" sz="1800" i="1" u="sn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 livre</a:t>
            </a:r>
            <a:r>
              <a:rPr lang="da-DK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Artikler i aviser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Europæiske ledere går hårdt til Trump efter trusler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-&gt; </a:t>
            </a:r>
            <a:r>
              <a:rPr lang="da-DK" sz="1800" u="sn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dirigeants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européens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montrent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dents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après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u="sn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menaces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Trump.</a:t>
            </a:r>
            <a:endParaRPr lang="fr-BE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da-DK" dirty="0"/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237227-EDD9-723E-7999-1673821B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Grammatik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9D72E9-5BD9-C9D0-9630-6113DC843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11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A942B3-B764-32E1-D04A-89E98A3F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9089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5B211-977F-0FC3-B84B-7A81C0E78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CF2A8FA-B4B8-6B5A-CFA4-9732B618B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Navneord</a:t>
            </a:r>
          </a:p>
          <a:p>
            <a:pPr lvl="1"/>
            <a:r>
              <a:rPr lang="da-DK" dirty="0"/>
              <a:t>Ubestemt – en særlig grammatisk struktur</a:t>
            </a:r>
          </a:p>
          <a:p>
            <a:pPr lvl="1"/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da-DK" sz="1800" u="sng" kern="100" dirty="0">
                <a:ea typeface="Calibri" panose="020F0502020204030204" pitchFamily="34" charset="0"/>
              </a:rPr>
              <a:t>Der går </a:t>
            </a:r>
            <a:r>
              <a:rPr lang="da-DK" sz="1800" kern="100" dirty="0">
                <a:ea typeface="Calibri" panose="020F0502020204030204" pitchFamily="34" charset="0"/>
              </a:rPr>
              <a:t>en mand ude på gaden</a:t>
            </a:r>
          </a:p>
          <a:p>
            <a:pPr marL="0" lvl="1" indent="0">
              <a:buNone/>
            </a:pPr>
            <a:endParaRPr lang="da-DK" sz="1800" kern="100" dirty="0">
              <a:ea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da-DK" sz="1800" u="sng" kern="100" dirty="0">
                <a:ea typeface="Calibri" panose="020F0502020204030204" pitchFamily="34" charset="0"/>
              </a:rPr>
              <a:t>Il y a </a:t>
            </a:r>
            <a:r>
              <a:rPr lang="da-DK" sz="1800" kern="100" dirty="0" err="1">
                <a:ea typeface="Calibri" panose="020F0502020204030204" pitchFamily="34" charset="0"/>
              </a:rPr>
              <a:t>un</a:t>
            </a:r>
            <a:r>
              <a:rPr lang="da-DK" sz="1800" kern="100" dirty="0">
                <a:ea typeface="Calibri" panose="020F0502020204030204" pitchFamily="34" charset="0"/>
              </a:rPr>
              <a:t> </a:t>
            </a:r>
            <a:r>
              <a:rPr lang="da-DK" sz="1800" kern="100" dirty="0" err="1">
                <a:ea typeface="Calibri" panose="020F0502020204030204" pitchFamily="34" charset="0"/>
              </a:rPr>
              <a:t>homme</a:t>
            </a:r>
            <a:r>
              <a:rPr lang="da-DK" sz="1800" kern="100" dirty="0">
                <a:ea typeface="Calibri" panose="020F0502020204030204" pitchFamily="34" charset="0"/>
              </a:rPr>
              <a:t> </a:t>
            </a:r>
            <a:r>
              <a:rPr lang="da-DK" sz="1800" u="sng" kern="100" dirty="0" err="1">
                <a:ea typeface="Calibri" panose="020F0502020204030204" pitchFamily="34" charset="0"/>
              </a:rPr>
              <a:t>qui</a:t>
            </a:r>
            <a:r>
              <a:rPr lang="da-DK" sz="1800" kern="100" dirty="0">
                <a:ea typeface="Calibri" panose="020F0502020204030204" pitchFamily="34" charset="0"/>
              </a:rPr>
              <a:t> </a:t>
            </a:r>
            <a:r>
              <a:rPr lang="da-DK" sz="1800" kern="100" dirty="0" err="1">
                <a:ea typeface="Calibri" panose="020F0502020204030204" pitchFamily="34" charset="0"/>
              </a:rPr>
              <a:t>marche</a:t>
            </a:r>
            <a:r>
              <a:rPr lang="da-DK" sz="1800" kern="100" dirty="0">
                <a:ea typeface="Calibri" panose="020F0502020204030204" pitchFamily="34" charset="0"/>
              </a:rPr>
              <a:t> dans la </a:t>
            </a:r>
            <a:r>
              <a:rPr lang="da-DK" sz="1800" kern="100" dirty="0" err="1">
                <a:ea typeface="Calibri" panose="020F0502020204030204" pitchFamily="34" charset="0"/>
              </a:rPr>
              <a:t>rue</a:t>
            </a:r>
            <a:r>
              <a:rPr lang="da-DK" sz="1800" kern="100" dirty="0">
                <a:ea typeface="Calibri" panose="020F0502020204030204" pitchFamily="34" charset="0"/>
              </a:rPr>
              <a:t>.</a:t>
            </a:r>
          </a:p>
          <a:p>
            <a:pPr lvl="1"/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da-DK" sz="1800" u="sng" kern="100" dirty="0">
                <a:ea typeface="Calibri" panose="020F0502020204030204" pitchFamily="34" charset="0"/>
              </a:rPr>
              <a:t>Der bor </a:t>
            </a:r>
            <a:r>
              <a:rPr lang="da-DK" sz="1800" kern="100" dirty="0">
                <a:ea typeface="Calibri" panose="020F0502020204030204" pitchFamily="34" charset="0"/>
              </a:rPr>
              <a:t>næste 6 millioner mennesker i Danmark.</a:t>
            </a:r>
          </a:p>
          <a:p>
            <a:pPr marL="0" lvl="1" indent="0">
              <a:buNone/>
            </a:pP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da-DK" sz="1800" u="sng" kern="100" dirty="0">
                <a:ea typeface="Calibri" panose="020F0502020204030204" pitchFamily="34" charset="0"/>
              </a:rPr>
              <a:t>Il y a </a:t>
            </a:r>
            <a:r>
              <a:rPr lang="da-DK" sz="1800" kern="100" dirty="0" err="1">
                <a:ea typeface="Calibri" panose="020F0502020204030204" pitchFamily="34" charset="0"/>
              </a:rPr>
              <a:t>presque</a:t>
            </a:r>
            <a:r>
              <a:rPr lang="da-DK" sz="1800" kern="100" dirty="0">
                <a:ea typeface="Calibri" panose="020F0502020204030204" pitchFamily="34" charset="0"/>
              </a:rPr>
              <a:t> 6 millions de </a:t>
            </a:r>
            <a:r>
              <a:rPr lang="da-DK" sz="1800" kern="100" dirty="0" err="1">
                <a:ea typeface="Calibri" panose="020F0502020204030204" pitchFamily="34" charset="0"/>
              </a:rPr>
              <a:t>personnes</a:t>
            </a:r>
            <a:r>
              <a:rPr lang="da-DK" sz="1800" kern="100" dirty="0">
                <a:ea typeface="Calibri" panose="020F0502020204030204" pitchFamily="34" charset="0"/>
              </a:rPr>
              <a:t> </a:t>
            </a:r>
            <a:r>
              <a:rPr lang="da-DK" sz="1800" u="sng" kern="100" dirty="0" err="1">
                <a:ea typeface="Calibri" panose="020F0502020204030204" pitchFamily="34" charset="0"/>
              </a:rPr>
              <a:t>qui</a:t>
            </a:r>
            <a:r>
              <a:rPr lang="da-DK" sz="1800" kern="100" dirty="0">
                <a:ea typeface="Calibri" panose="020F0502020204030204" pitchFamily="34" charset="0"/>
              </a:rPr>
              <a:t> </a:t>
            </a:r>
            <a:r>
              <a:rPr lang="da-DK" sz="1800" kern="100" dirty="0" err="1">
                <a:ea typeface="Calibri" panose="020F0502020204030204" pitchFamily="34" charset="0"/>
              </a:rPr>
              <a:t>habitent</a:t>
            </a:r>
            <a:r>
              <a:rPr lang="da-DK" sz="1800" kern="100" dirty="0">
                <a:ea typeface="Calibri" panose="020F0502020204030204" pitchFamily="34" charset="0"/>
              </a:rPr>
              <a:t> au </a:t>
            </a:r>
            <a:r>
              <a:rPr lang="da-DK" sz="1800" kern="100" dirty="0" err="1">
                <a:ea typeface="Calibri" panose="020F0502020204030204" pitchFamily="34" charset="0"/>
              </a:rPr>
              <a:t>Danemark</a:t>
            </a:r>
            <a:r>
              <a:rPr lang="da-DK" sz="1800" kern="100" dirty="0">
                <a:ea typeface="Calibri" panose="020F0502020204030204" pitchFamily="34" charset="0"/>
              </a:rPr>
              <a:t>.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da-DK" dirty="0"/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04D6E8-E5D3-6CD8-6785-55894FBD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Grammatik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2DFE2EA-72DD-F4B0-AD80-A69FA36352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12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458C95-3E27-2436-52A0-7A8335D4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7319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EC925-8045-6549-523C-760186B1F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11B82F5-9391-6E8D-BB0D-727BC1AB7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Verber</a:t>
            </a:r>
          </a:p>
          <a:p>
            <a:pPr lvl="1"/>
            <a:r>
              <a:rPr lang="da-DK" dirty="0" err="1"/>
              <a:t>Irrealis</a:t>
            </a:r>
            <a:r>
              <a:rPr lang="da-DK" dirty="0"/>
              <a:t> vs. </a:t>
            </a:r>
            <a:r>
              <a:rPr lang="da-DK" dirty="0" err="1"/>
              <a:t>Conditionnel</a:t>
            </a:r>
            <a:endParaRPr lang="da-DK" sz="1800" kern="100" dirty="0"/>
          </a:p>
          <a:p>
            <a:pPr lvl="1"/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Nogle norske forskere venter en temperaturstigning på helt op til 10 grader i Arktis allerede i løbet af dette århundrede. Det </a:t>
            </a:r>
            <a:r>
              <a:rPr lang="da-DK" sz="1800" b="1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</a:t>
            </a:r>
            <a:r>
              <a:rPr lang="da-DK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ifølge Mads Forchhammer fra Zoologisk Institut ved Københavns Universitet </a:t>
            </a:r>
            <a:r>
              <a:rPr lang="da-DK" sz="1800" i="1" u="sn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formentlig</a:t>
            </a:r>
            <a:r>
              <a:rPr lang="da-DK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tage livet af de 15.000 moskusokser, der er tilbage på Grønland.</a:t>
            </a: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"/>
            </a:pPr>
            <a:r>
              <a:rPr lang="fr-BE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 qui </a:t>
            </a:r>
            <a:r>
              <a:rPr lang="fr-BE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entrainerait</a:t>
            </a:r>
            <a:r>
              <a:rPr lang="fr-BE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selon </a:t>
            </a:r>
            <a:r>
              <a:rPr lang="fr-BE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Mads</a:t>
            </a:r>
            <a:r>
              <a:rPr lang="fr-BE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Forchhammer</a:t>
            </a:r>
            <a:r>
              <a:rPr lang="fr-BE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mort des 15 000 bœufs musqués qui vivent encore au Groenland. </a:t>
            </a: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fr-BE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da-DK" dirty="0"/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0507A0-0EA7-7578-C54D-9A8C2292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Grammatik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38335E-C6FD-4A18-C646-16AD88DBC0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13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BFDF43-BCD4-E4AA-795A-51D7B6C8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322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5827B-6A77-69CB-9FEE-47EF9C466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AC61CC3-8EF1-98A7-51C8-2BB2140D7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Verber</a:t>
            </a:r>
          </a:p>
          <a:p>
            <a:pPr lvl="1"/>
            <a:r>
              <a:rPr lang="fr-BE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Futurum: vil/</a:t>
            </a:r>
            <a:r>
              <a:rPr lang="fr-BE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</a:t>
            </a:r>
            <a:r>
              <a:rPr lang="fr-BE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fr-BE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nutid</a:t>
            </a:r>
            <a:endParaRPr lang="fr-BE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fr-BE" sz="1800" kern="100" dirty="0">
              <a:ea typeface="Calibri" panose="020F0502020204030204" pitchFamily="34" charset="0"/>
            </a:endParaRPr>
          </a:p>
          <a:p>
            <a:pPr lvl="1"/>
            <a:endParaRPr lang="fr-BE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fr-BE" sz="1800" kern="100" dirty="0">
              <a:ea typeface="Calibri" panose="020F0502020204030204" pitchFamily="34" charset="0"/>
            </a:endParaRPr>
          </a:p>
          <a:p>
            <a:pPr lvl="1"/>
            <a:endParaRPr lang="fr-BE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fr-BE" sz="1800" kern="100" dirty="0">
                <a:ea typeface="Calibri" panose="020F0502020204030204" pitchFamily="34" charset="0"/>
              </a:rPr>
              <a:t>Futur antérieur</a:t>
            </a:r>
          </a:p>
          <a:p>
            <a:pPr lvl="2"/>
            <a:endParaRPr lang="fr-BE" sz="1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fr-BE" sz="1800" i="1" kern="100" dirty="0">
                <a:ea typeface="Calibri" panose="020F0502020204030204" pitchFamily="34" charset="0"/>
              </a:rPr>
              <a:t>Envoie un sms quand tu seras arrivé!</a:t>
            </a:r>
          </a:p>
          <a:p>
            <a:pPr marL="0" lvl="1" indent="0">
              <a:buNone/>
            </a:pPr>
            <a:r>
              <a:rPr lang="fr-BE" sz="1800" kern="100" dirty="0">
                <a:ea typeface="Calibri" panose="020F0502020204030204" pitchFamily="34" charset="0"/>
              </a:rPr>
              <a:t>/</a:t>
            </a:r>
            <a:r>
              <a:rPr lang="fr-BE" sz="1800" kern="100" dirty="0" err="1">
                <a:ea typeface="Calibri" panose="020F0502020204030204" pitchFamily="34" charset="0"/>
              </a:rPr>
              <a:t>Send</a:t>
            </a:r>
            <a:r>
              <a:rPr lang="fr-BE" sz="1800" kern="100" dirty="0">
                <a:ea typeface="Calibri" panose="020F0502020204030204" pitchFamily="34" charset="0"/>
              </a:rPr>
              <a:t> en </a:t>
            </a:r>
            <a:r>
              <a:rPr lang="fr-BE" sz="1800" kern="100" dirty="0" err="1">
                <a:ea typeface="Calibri" panose="020F0502020204030204" pitchFamily="34" charset="0"/>
              </a:rPr>
              <a:t>besked</a:t>
            </a:r>
            <a:r>
              <a:rPr lang="fr-BE" sz="1800" kern="100" dirty="0">
                <a:ea typeface="Calibri" panose="020F0502020204030204" pitchFamily="34" charset="0"/>
              </a:rPr>
              <a:t>, </a:t>
            </a:r>
            <a:r>
              <a:rPr lang="fr-BE" sz="1800" kern="100" dirty="0" err="1">
                <a:ea typeface="Calibri" panose="020F0502020204030204" pitchFamily="34" charset="0"/>
              </a:rPr>
              <a:t>når</a:t>
            </a:r>
            <a:r>
              <a:rPr lang="fr-BE" sz="1800" kern="100" dirty="0">
                <a:ea typeface="Calibri" panose="020F0502020204030204" pitchFamily="34" charset="0"/>
              </a:rPr>
              <a:t> du </a:t>
            </a:r>
            <a:r>
              <a:rPr lang="fr-BE" sz="1800" kern="100" dirty="0" err="1">
                <a:ea typeface="Calibri" panose="020F0502020204030204" pitchFamily="34" charset="0"/>
              </a:rPr>
              <a:t>skal</a:t>
            </a:r>
            <a:r>
              <a:rPr lang="fr-BE" sz="1800" kern="100" dirty="0">
                <a:ea typeface="Calibri" panose="020F0502020204030204" pitchFamily="34" charset="0"/>
              </a:rPr>
              <a:t> have </a:t>
            </a:r>
            <a:r>
              <a:rPr lang="fr-BE" sz="1800" kern="100" dirty="0" err="1">
                <a:ea typeface="Calibri" panose="020F0502020204030204" pitchFamily="34" charset="0"/>
              </a:rPr>
              <a:t>været</a:t>
            </a:r>
            <a:r>
              <a:rPr lang="fr-BE" sz="1800" kern="100" dirty="0">
                <a:ea typeface="Calibri" panose="020F0502020204030204" pitchFamily="34" charset="0"/>
              </a:rPr>
              <a:t> </a:t>
            </a:r>
            <a:r>
              <a:rPr lang="fr-BE" sz="1800" kern="100" dirty="0" err="1">
                <a:ea typeface="Calibri" panose="020F0502020204030204" pitchFamily="34" charset="0"/>
              </a:rPr>
              <a:t>ankommet</a:t>
            </a:r>
            <a:r>
              <a:rPr lang="fr-BE" sz="1800" kern="100" dirty="0">
                <a:ea typeface="Calibri" panose="020F0502020204030204" pitchFamily="34" charset="0"/>
              </a:rPr>
              <a:t>!/ </a:t>
            </a:r>
          </a:p>
          <a:p>
            <a:pPr marL="0" lvl="1" indent="0">
              <a:buNone/>
            </a:pPr>
            <a:r>
              <a:rPr lang="fr-BE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</a:t>
            </a:r>
            <a:r>
              <a:rPr lang="fr-BE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</a:t>
            </a:r>
            <a:r>
              <a:rPr lang="fr-BE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</a:t>
            </a:r>
            <a:r>
              <a:rPr lang="fr-BE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besked</a:t>
            </a:r>
            <a:r>
              <a:rPr lang="fr-BE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BE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når</a:t>
            </a:r>
            <a:r>
              <a:rPr lang="fr-BE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er </a:t>
            </a:r>
            <a:r>
              <a:rPr lang="fr-BE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ankommet</a:t>
            </a:r>
            <a:endParaRPr lang="fr-BE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da-DK" dirty="0"/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2536CD-B643-EFB2-7D15-526E6AC3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Grammatik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05AD373-F904-D773-40A0-DFC50182A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14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3ABA98-5139-EBD5-9D7C-DEF402F23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5AC97E5-B9CF-D64B-58BC-F590203D3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2740533"/>
            <a:ext cx="5105400" cy="590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0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DB504-B082-C4D0-68B0-E732D0BE3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4E77950-F526-5740-9791-22ED3F39A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Verber</a:t>
            </a:r>
          </a:p>
          <a:p>
            <a:pPr lvl="1"/>
            <a:r>
              <a:rPr lang="da-DK" sz="1800" kern="100" dirty="0">
                <a:ea typeface="Calibri" panose="020F0502020204030204" pitchFamily="34" charset="0"/>
              </a:rPr>
              <a:t>Positionsverber / Ligge – hænge – stå</a:t>
            </a:r>
          </a:p>
          <a:p>
            <a:pPr marL="0" lvl="1" indent="0">
              <a:buNone/>
            </a:pPr>
            <a:endParaRPr lang="da-DK" sz="1800" kern="100" dirty="0">
              <a:ea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da-DK" sz="1800" kern="100" dirty="0">
                <a:ea typeface="Calibri" panose="020F0502020204030204" pitchFamily="34" charset="0"/>
              </a:rPr>
              <a:t>Der ligger en flaske på bordet, der står en flaske på bordet…</a:t>
            </a:r>
          </a:p>
          <a:p>
            <a:pPr marL="0" lvl="1" indent="0">
              <a:buNone/>
            </a:pPr>
            <a:r>
              <a:rPr lang="da-DK" sz="1800" kern="100" dirty="0">
                <a:ea typeface="Calibri" panose="020F0502020204030204" pitchFamily="34" charset="0"/>
              </a:rPr>
              <a:t>=&gt; Il y a </a:t>
            </a:r>
            <a:r>
              <a:rPr lang="da-DK" sz="1800" kern="100" dirty="0" err="1">
                <a:ea typeface="Calibri" panose="020F0502020204030204" pitchFamily="34" charset="0"/>
              </a:rPr>
              <a:t>une</a:t>
            </a:r>
            <a:r>
              <a:rPr lang="da-DK" sz="1800" kern="100" dirty="0">
                <a:ea typeface="Calibri" panose="020F0502020204030204" pitchFamily="34" charset="0"/>
              </a:rPr>
              <a:t> bouteille sur la </a:t>
            </a:r>
            <a:r>
              <a:rPr lang="da-DK" sz="1800" kern="100" dirty="0" err="1">
                <a:ea typeface="Calibri" panose="020F0502020204030204" pitchFamily="34" charset="0"/>
              </a:rPr>
              <a:t>table</a:t>
            </a:r>
            <a:r>
              <a:rPr lang="da-DK" sz="1800" kern="100" dirty="0">
                <a:ea typeface="Calibri" panose="020F0502020204030204" pitchFamily="34" charset="0"/>
              </a:rPr>
              <a:t>. </a:t>
            </a:r>
          </a:p>
          <a:p>
            <a:pPr marL="0" lvl="1" indent="0">
              <a:buNone/>
            </a:pPr>
            <a:endParaRPr lang="da-DK" sz="1800" kern="100" dirty="0">
              <a:ea typeface="Calibri" panose="020F0502020204030204" pitchFamily="34" charset="0"/>
            </a:endParaRPr>
          </a:p>
          <a:p>
            <a:pPr lvl="1"/>
            <a:r>
              <a:rPr lang="da-DK" sz="1800" kern="100" dirty="0">
                <a:ea typeface="Calibri" panose="020F0502020204030204" pitchFamily="34" charset="0"/>
              </a:rPr>
              <a:t>Bevægelsesverber</a:t>
            </a:r>
          </a:p>
          <a:p>
            <a:pPr marL="0" lvl="1" indent="0">
              <a:buNone/>
            </a:pPr>
            <a:r>
              <a:rPr lang="da-DK" sz="1800" i="1" kern="100" dirty="0">
                <a:ea typeface="Calibri" panose="020F0502020204030204" pitchFamily="34" charset="0"/>
              </a:rPr>
              <a:t>Skibene sejler hen til Amerika. </a:t>
            </a:r>
          </a:p>
          <a:p>
            <a:pPr marL="0" lvl="1" indent="0">
              <a:buNone/>
            </a:pPr>
            <a:r>
              <a:rPr lang="da-DK" sz="1800" kern="100" dirty="0">
                <a:ea typeface="Calibri" panose="020F0502020204030204" pitchFamily="34" charset="0"/>
              </a:rPr>
              <a:t>=&gt; Les </a:t>
            </a:r>
            <a:r>
              <a:rPr lang="da-DK" sz="1800" kern="100" dirty="0" err="1">
                <a:ea typeface="Calibri" panose="020F0502020204030204" pitchFamily="34" charset="0"/>
              </a:rPr>
              <a:t>bateaux</a:t>
            </a:r>
            <a:r>
              <a:rPr lang="da-DK" sz="1800" kern="100" dirty="0">
                <a:ea typeface="Calibri" panose="020F0502020204030204" pitchFamily="34" charset="0"/>
              </a:rPr>
              <a:t> se dirigent vers </a:t>
            </a:r>
            <a:r>
              <a:rPr lang="da-DK" sz="1800" kern="100" dirty="0" err="1">
                <a:ea typeface="Calibri" panose="020F0502020204030204" pitchFamily="34" charset="0"/>
              </a:rPr>
              <a:t>l’Amérique</a:t>
            </a:r>
            <a:r>
              <a:rPr lang="da-DK" sz="1800" kern="100" dirty="0">
                <a:ea typeface="Calibri" panose="020F0502020204030204" pitchFamily="34" charset="0"/>
              </a:rPr>
              <a:t>, </a:t>
            </a:r>
            <a:r>
              <a:rPr lang="da-DK" sz="1800" kern="100" dirty="0" err="1">
                <a:ea typeface="Calibri" panose="020F0502020204030204" pitchFamily="34" charset="0"/>
              </a:rPr>
              <a:t>vont</a:t>
            </a:r>
            <a:r>
              <a:rPr lang="da-DK" sz="1800" kern="100" dirty="0">
                <a:ea typeface="Calibri" panose="020F0502020204030204" pitchFamily="34" charset="0"/>
              </a:rPr>
              <a:t> en </a:t>
            </a:r>
            <a:r>
              <a:rPr lang="da-DK" sz="1800" kern="100" dirty="0" err="1">
                <a:ea typeface="Calibri" panose="020F0502020204030204" pitchFamily="34" charset="0"/>
              </a:rPr>
              <a:t>Amérique</a:t>
            </a:r>
            <a:endParaRPr lang="da-DK" sz="1800" kern="100" dirty="0">
              <a:ea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da-DK" sz="1800" i="1" kern="100" dirty="0">
                <a:ea typeface="Calibri" panose="020F0502020204030204" pitchFamily="34" charset="0"/>
              </a:rPr>
              <a:t>Jeg løber ud af værelset.</a:t>
            </a:r>
          </a:p>
          <a:p>
            <a:pPr marL="0" lvl="1" indent="0">
              <a:buNone/>
            </a:pPr>
            <a:r>
              <a:rPr lang="da-DK" sz="1800" strike="sngStrike" kern="100" dirty="0">
                <a:ea typeface="Calibri" panose="020F0502020204030204" pitchFamily="34" charset="0"/>
              </a:rPr>
              <a:t>=&gt; </a:t>
            </a:r>
            <a:r>
              <a:rPr lang="da-DK" sz="1800" strike="sngStrike" kern="100" dirty="0" err="1">
                <a:ea typeface="Calibri" panose="020F0502020204030204" pitchFamily="34" charset="0"/>
              </a:rPr>
              <a:t>Je</a:t>
            </a:r>
            <a:r>
              <a:rPr lang="da-DK" sz="1800" strike="sngStrike" kern="100" dirty="0">
                <a:ea typeface="Calibri" panose="020F0502020204030204" pitchFamily="34" charset="0"/>
              </a:rPr>
              <a:t> </a:t>
            </a:r>
            <a:r>
              <a:rPr lang="da-DK" sz="1800" strike="sngStrike" kern="100" dirty="0" err="1">
                <a:ea typeface="Calibri" panose="020F0502020204030204" pitchFamily="34" charset="0"/>
              </a:rPr>
              <a:t>cours</a:t>
            </a:r>
            <a:r>
              <a:rPr lang="da-DK" sz="1800" strike="sngStrike" kern="100" dirty="0">
                <a:ea typeface="Calibri" panose="020F0502020204030204" pitchFamily="34" charset="0"/>
              </a:rPr>
              <a:t> hors de la </a:t>
            </a:r>
            <a:r>
              <a:rPr lang="da-DK" sz="1800" strike="sngStrike" kern="100" dirty="0" err="1">
                <a:ea typeface="Calibri" panose="020F0502020204030204" pitchFamily="34" charset="0"/>
              </a:rPr>
              <a:t>pièce</a:t>
            </a:r>
            <a:endParaRPr lang="da-DK" sz="1800" strike="sngStrike" kern="100" dirty="0"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quitte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pièce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courant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précipite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hors de la </a:t>
            </a:r>
            <a:r>
              <a:rPr lang="da-DK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pièce</a:t>
            </a: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da-DK" dirty="0"/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7A7875E-1DC8-91C1-EAD5-5629B8F6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Grammatik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4D07EDF-DFBE-93BA-5533-D4973B4EF3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15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FA1A1C9-9828-A485-F383-17FA4243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4875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91254-01B2-6932-CE1A-76BBF2B50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66A8FC1-E7EF-495C-2235-4BAE15F3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a-DK" dirty="0"/>
              <a:t>Verber</a:t>
            </a:r>
          </a:p>
          <a:p>
            <a:pPr lvl="1"/>
            <a:r>
              <a:rPr lang="da-DK" sz="1800" kern="100" dirty="0">
                <a:ea typeface="Calibri" panose="020F0502020204030204" pitchFamily="34" charset="0"/>
              </a:rPr>
              <a:t>Infinitiv versus bøjet verbum</a:t>
            </a:r>
          </a:p>
          <a:p>
            <a:pPr marL="0" lvl="1" indent="0">
              <a:buNone/>
            </a:pPr>
            <a:endParaRPr lang="da-DK" sz="1800" kern="100" dirty="0">
              <a:ea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da-DK" sz="1800" i="1" kern="100" dirty="0">
                <a:ea typeface="Calibri" panose="020F0502020204030204" pitchFamily="34" charset="0"/>
              </a:rPr>
              <a:t>Lad os gøre det, efter vi har spist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da-DK" sz="1800" kern="100" dirty="0" err="1">
                <a:ea typeface="Calibri" panose="020F0502020204030204" pitchFamily="34" charset="0"/>
              </a:rPr>
              <a:t>Faisons</a:t>
            </a:r>
            <a:r>
              <a:rPr lang="da-DK" sz="1800" kern="100" dirty="0">
                <a:ea typeface="Calibri" panose="020F0502020204030204" pitchFamily="34" charset="0"/>
              </a:rPr>
              <a:t> </a:t>
            </a:r>
            <a:r>
              <a:rPr lang="da-DK" sz="1800" kern="100" dirty="0" err="1">
                <a:ea typeface="Calibri" panose="020F0502020204030204" pitchFamily="34" charset="0"/>
              </a:rPr>
              <a:t>ça</a:t>
            </a:r>
            <a:r>
              <a:rPr lang="da-DK" sz="1800" kern="100" dirty="0">
                <a:ea typeface="Calibri" panose="020F0502020204030204" pitchFamily="34" charset="0"/>
              </a:rPr>
              <a:t> </a:t>
            </a:r>
            <a:r>
              <a:rPr lang="da-DK" sz="1800" kern="100" dirty="0" err="1">
                <a:ea typeface="Calibri" panose="020F0502020204030204" pitchFamily="34" charset="0"/>
              </a:rPr>
              <a:t>après</a:t>
            </a:r>
            <a:r>
              <a:rPr lang="da-DK" sz="1800" kern="100" dirty="0">
                <a:ea typeface="Calibri" panose="020F0502020204030204" pitchFamily="34" charset="0"/>
              </a:rPr>
              <a:t> </a:t>
            </a:r>
            <a:r>
              <a:rPr lang="da-DK" sz="1800" kern="100" dirty="0" err="1">
                <a:ea typeface="Calibri" panose="020F0502020204030204" pitchFamily="34" charset="0"/>
              </a:rPr>
              <a:t>avoir</a:t>
            </a:r>
            <a:r>
              <a:rPr lang="da-DK" sz="1800" kern="100" dirty="0">
                <a:ea typeface="Calibri" panose="020F0502020204030204" pitchFamily="34" charset="0"/>
              </a:rPr>
              <a:t> </a:t>
            </a:r>
            <a:r>
              <a:rPr lang="da-DK" sz="1800" kern="100" dirty="0" err="1">
                <a:ea typeface="Calibri" panose="020F0502020204030204" pitchFamily="34" charset="0"/>
              </a:rPr>
              <a:t>mangé</a:t>
            </a:r>
            <a:r>
              <a:rPr lang="da-DK" sz="1800" kern="100" dirty="0">
                <a:ea typeface="Calibri" panose="020F0502020204030204" pitchFamily="34" charset="0"/>
              </a:rPr>
              <a:t>.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da-DK" sz="1800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Eller: </a:t>
            </a:r>
            <a:r>
              <a:rPr lang="da-DK" sz="1800" kern="100" dirty="0" err="1">
                <a:ea typeface="Calibri" panose="020F0502020204030204" pitchFamily="34" charset="0"/>
              </a:rPr>
              <a:t>Faisons</a:t>
            </a:r>
            <a:r>
              <a:rPr lang="da-DK" sz="1800" kern="100" dirty="0">
                <a:ea typeface="Calibri" panose="020F0502020204030204" pitchFamily="34" charset="0"/>
              </a:rPr>
              <a:t> </a:t>
            </a:r>
            <a:r>
              <a:rPr lang="da-DK" sz="1800" kern="100" dirty="0" err="1">
                <a:ea typeface="Calibri" panose="020F0502020204030204" pitchFamily="34" charset="0"/>
              </a:rPr>
              <a:t>ça</a:t>
            </a:r>
            <a:r>
              <a:rPr lang="da-DK" sz="1800" kern="100" dirty="0">
                <a:ea typeface="Calibri" panose="020F0502020204030204" pitchFamily="34" charset="0"/>
              </a:rPr>
              <a:t> </a:t>
            </a:r>
            <a:r>
              <a:rPr lang="da-DK" sz="1800" u="sng" kern="100" dirty="0" err="1">
                <a:ea typeface="Calibri" panose="020F0502020204030204" pitchFamily="34" charset="0"/>
              </a:rPr>
              <a:t>après</a:t>
            </a:r>
            <a:r>
              <a:rPr lang="da-DK" sz="1800" u="sng" kern="100" dirty="0">
                <a:ea typeface="Calibri" panose="020F0502020204030204" pitchFamily="34" charset="0"/>
              </a:rPr>
              <a:t> le </a:t>
            </a:r>
            <a:r>
              <a:rPr lang="da-DK" sz="1800" u="sng" kern="100" dirty="0" err="1">
                <a:ea typeface="Calibri" panose="020F0502020204030204" pitchFamily="34" charset="0"/>
              </a:rPr>
              <a:t>repas</a:t>
            </a:r>
            <a:r>
              <a:rPr lang="da-DK" sz="1800" kern="100" dirty="0">
                <a:ea typeface="Calibri" panose="020F0502020204030204" pitchFamily="34" charset="0"/>
              </a:rPr>
              <a:t>.</a:t>
            </a:r>
          </a:p>
          <a:p>
            <a:pPr marL="0" lvl="1" indent="0">
              <a:buNone/>
            </a:pPr>
            <a:endParaRPr lang="da-DK" sz="1800" kern="100" dirty="0">
              <a:ea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da-DK" sz="1800" i="1" kern="100" dirty="0">
                <a:ea typeface="Calibri" panose="020F0502020204030204" pitchFamily="34" charset="0"/>
              </a:rPr>
              <a:t>Undskyld at jeg kommer for sent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da-DK" sz="1800" kern="100" dirty="0" err="1">
                <a:ea typeface="Calibri" panose="020F0502020204030204" pitchFamily="34" charset="0"/>
              </a:rPr>
              <a:t>Désolé</a:t>
            </a:r>
            <a:r>
              <a:rPr lang="da-DK" sz="1800" kern="100" dirty="0">
                <a:ea typeface="Calibri" panose="020F0502020204030204" pitchFamily="34" charset="0"/>
              </a:rPr>
              <a:t> </a:t>
            </a:r>
            <a:r>
              <a:rPr lang="da-DK" sz="1800" kern="100" dirty="0" err="1">
                <a:ea typeface="Calibri" panose="020F0502020204030204" pitchFamily="34" charset="0"/>
              </a:rPr>
              <a:t>d’arriver</a:t>
            </a:r>
            <a:r>
              <a:rPr lang="da-DK" sz="1800" kern="100" dirty="0">
                <a:ea typeface="Calibri" panose="020F0502020204030204" pitchFamily="34" charset="0"/>
              </a:rPr>
              <a:t> en </a:t>
            </a:r>
            <a:r>
              <a:rPr lang="da-DK" sz="1800" kern="100" dirty="0" err="1">
                <a:ea typeface="Calibri" panose="020F0502020204030204" pitchFamily="34" charset="0"/>
              </a:rPr>
              <a:t>retard</a:t>
            </a:r>
            <a:endParaRPr lang="da-DK" sz="1800" kern="100" dirty="0">
              <a:ea typeface="Calibri" panose="020F050202020403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r>
              <a:rPr lang="da-DK" sz="1800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Eller: </a:t>
            </a:r>
            <a:r>
              <a:rPr lang="da-DK" sz="1800" kern="100" dirty="0">
                <a:ea typeface="Calibri" panose="020F0502020204030204" pitchFamily="34" charset="0"/>
              </a:rPr>
              <a:t>Pardon </a:t>
            </a:r>
            <a:r>
              <a:rPr lang="da-DK" sz="1800" u="sng" kern="100" dirty="0" err="1">
                <a:ea typeface="Calibri" panose="020F0502020204030204" pitchFamily="34" charset="0"/>
              </a:rPr>
              <a:t>pour</a:t>
            </a:r>
            <a:r>
              <a:rPr lang="da-DK" sz="1800" u="sng" kern="100" dirty="0">
                <a:ea typeface="Calibri" panose="020F0502020204030204" pitchFamily="34" charset="0"/>
              </a:rPr>
              <a:t> mon </a:t>
            </a:r>
            <a:r>
              <a:rPr lang="da-DK" sz="1800" u="sng" kern="100" dirty="0" err="1">
                <a:ea typeface="Calibri" panose="020F0502020204030204" pitchFamily="34" charset="0"/>
              </a:rPr>
              <a:t>retard</a:t>
            </a:r>
            <a:endParaRPr lang="da-DK" sz="1800" u="sng" kern="100" dirty="0">
              <a:ea typeface="Calibri" panose="020F050202020403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endParaRPr lang="da-DK" sz="1800" u="sng" kern="100" dirty="0">
              <a:ea typeface="Calibri" panose="020F0502020204030204" pitchFamily="34" charset="0"/>
            </a:endParaRPr>
          </a:p>
          <a:p>
            <a:pPr lvl="1"/>
            <a:r>
              <a:rPr lang="da-DK" sz="1800" kern="100" dirty="0">
                <a:ea typeface="Calibri" panose="020F0502020204030204" pitchFamily="34" charset="0"/>
              </a:rPr>
              <a:t>Infinitiv som subjekt</a:t>
            </a:r>
          </a:p>
          <a:p>
            <a:pPr marL="0" lvl="1" indent="0">
              <a:buNone/>
            </a:pPr>
            <a:r>
              <a:rPr lang="da-DK" sz="1800" kern="100" dirty="0">
                <a:ea typeface="Calibri" panose="020F0502020204030204" pitchFamily="34" charset="0"/>
              </a:rPr>
              <a:t>* At tale dansk er lidt svært. / Parler </a:t>
            </a:r>
            <a:r>
              <a:rPr lang="da-DK" sz="1800" kern="100" dirty="0" err="1">
                <a:ea typeface="Calibri" panose="020F0502020204030204" pitchFamily="34" charset="0"/>
              </a:rPr>
              <a:t>danois</a:t>
            </a:r>
            <a:r>
              <a:rPr lang="da-DK" sz="1800" kern="100" dirty="0">
                <a:ea typeface="Calibri" panose="020F0502020204030204" pitchFamily="34" charset="0"/>
              </a:rPr>
              <a:t>, </a:t>
            </a:r>
            <a:r>
              <a:rPr lang="da-DK" sz="1800" kern="100" dirty="0" err="1">
                <a:ea typeface="Calibri" panose="020F0502020204030204" pitchFamily="34" charset="0"/>
              </a:rPr>
              <a:t>c’est</a:t>
            </a:r>
            <a:r>
              <a:rPr lang="da-DK" sz="1800" kern="100" dirty="0">
                <a:ea typeface="Calibri" panose="020F0502020204030204" pitchFamily="34" charset="0"/>
              </a:rPr>
              <a:t> difficile</a:t>
            </a:r>
          </a:p>
          <a:p>
            <a:pPr lvl="1"/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da-DK" dirty="0"/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CDE501-E791-8CBC-8D2C-122BBA7A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Grammatik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8A52A01-5873-C24F-D25F-7494A4DE49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16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1D1D7A1-8BA1-3F28-A4B9-8340FC55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349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4AA01-4D98-EB5D-42CD-161DEA6A6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193A7416-414C-DDAF-7C38-C01BD0500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r>
              <a:rPr lang="da-DK" dirty="0"/>
              <a:t>Verber</a:t>
            </a:r>
          </a:p>
          <a:p>
            <a:pPr lvl="1"/>
            <a:r>
              <a:rPr lang="da-DK" sz="1800" kern="100" dirty="0">
                <a:ea typeface="Calibri" panose="020F0502020204030204" pitchFamily="34" charset="0"/>
              </a:rPr>
              <a:t>DK: 2 verber</a:t>
            </a:r>
            <a:br>
              <a:rPr lang="da-DK" sz="1800" kern="100" dirty="0">
                <a:ea typeface="Calibri" panose="020F0502020204030204" pitchFamily="34" charset="0"/>
              </a:rPr>
            </a:br>
            <a:r>
              <a:rPr lang="da-DK" sz="1800" kern="100" dirty="0">
                <a:ea typeface="Calibri" panose="020F0502020204030204" pitchFamily="34" charset="0"/>
              </a:rPr>
              <a:t>FR: 1 verbum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</a:rPr>
              <a:t>At fortolke, at tolke: </a:t>
            </a:r>
            <a:r>
              <a:rPr lang="da-DK" sz="2200" kern="100" dirty="0" err="1">
                <a:solidFill>
                  <a:schemeClr val="tx1"/>
                </a:solidFill>
                <a:ea typeface="Calibri" panose="020F0502020204030204" pitchFamily="34" charset="0"/>
              </a:rPr>
              <a:t>interpréter</a:t>
            </a:r>
            <a:endParaRPr lang="da-DK" sz="2200" kern="1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</a:rPr>
              <a:t>At søge, at lede efter: </a:t>
            </a:r>
            <a:r>
              <a:rPr lang="da-DK" sz="2200" kern="100" dirty="0" err="1">
                <a:solidFill>
                  <a:schemeClr val="tx1"/>
                </a:solidFill>
                <a:ea typeface="Calibri" panose="020F0502020204030204" pitchFamily="34" charset="0"/>
              </a:rPr>
              <a:t>chercher</a:t>
            </a:r>
            <a:endParaRPr lang="da-DK" sz="2200" kern="1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</a:rPr>
              <a:t>At spørge, at efterspørge: </a:t>
            </a:r>
            <a:r>
              <a:rPr lang="da-DK" sz="2200" kern="100" dirty="0" err="1">
                <a:solidFill>
                  <a:schemeClr val="tx1"/>
                </a:solidFill>
                <a:ea typeface="Calibri" panose="020F0502020204030204" pitchFamily="34" charset="0"/>
              </a:rPr>
              <a:t>demander</a:t>
            </a: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</a:p>
          <a:p>
            <a:endParaRPr lang="da-DK" sz="1000" kern="1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lvl="1"/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da-DK" dirty="0"/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41B8AA0-2D66-C4B2-B75E-8C5F5F0E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Grammatik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06AA302-16B4-D19D-7472-0A35666477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17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873B5C-579D-12A0-E62C-91A4A631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49474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691613B-638C-BBFB-4264-D977467A9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Menneske / folk / person</a:t>
            </a:r>
          </a:p>
          <a:p>
            <a:pPr marL="638175" lvl="1" indent="-457200">
              <a:buFont typeface="Arial" panose="020B0604020202020204" pitchFamily="34" charset="0"/>
              <a:buChar char="•"/>
            </a:pPr>
            <a:r>
              <a:rPr lang="da-DK" i="1" dirty="0"/>
              <a:t>Der er mange </a:t>
            </a:r>
            <a:r>
              <a:rPr lang="da-DK" i="1"/>
              <a:t>mennesker i gaden.</a:t>
            </a:r>
            <a:endParaRPr lang="da-DK" i="1" dirty="0"/>
          </a:p>
          <a:p>
            <a:pPr marL="638175" lvl="1" indent="-457200">
              <a:buFont typeface="Arial" panose="020B0604020202020204" pitchFamily="34" charset="0"/>
              <a:buChar char="•"/>
            </a:pPr>
            <a:r>
              <a:rPr lang="da-DK" i="1" dirty="0"/>
              <a:t>Der kan sidde 5 personer i denne bil.</a:t>
            </a:r>
          </a:p>
          <a:p>
            <a:pPr marL="638175" lvl="1" indent="-457200">
              <a:buFont typeface="Arial" panose="020B0604020202020204" pitchFamily="34" charset="0"/>
              <a:buChar char="•"/>
            </a:pPr>
            <a:r>
              <a:rPr lang="da-DK" i="1" dirty="0"/>
              <a:t>Jeg er ligeglad med, hvad folk synes om mig</a:t>
            </a:r>
          </a:p>
          <a:p>
            <a:pPr marL="790575" lvl="2" indent="-342900">
              <a:buFont typeface="Symbol" panose="05050102010706020507" pitchFamily="18" charset="2"/>
              <a:buChar char="Þ"/>
            </a:pPr>
            <a:r>
              <a:rPr lang="da-DK" i="1" dirty="0"/>
              <a:t>Les gens / </a:t>
            </a:r>
            <a:r>
              <a:rPr lang="da-DK" i="1" dirty="0" err="1"/>
              <a:t>personnes</a:t>
            </a:r>
            <a:r>
              <a:rPr lang="da-DK" i="1" dirty="0"/>
              <a:t> / on</a:t>
            </a:r>
          </a:p>
          <a:p>
            <a:pPr marL="790575" lvl="2" indent="-342900">
              <a:buFont typeface="Symbol" panose="05050102010706020507" pitchFamily="18" charset="2"/>
              <a:buChar char="Þ"/>
            </a:pPr>
            <a:r>
              <a:rPr lang="da-DK" i="1" dirty="0"/>
              <a:t>”Les gens” (og ”on”) hører mere til det mundtlige sprog</a:t>
            </a:r>
          </a:p>
          <a:p>
            <a:pPr marL="790575" lvl="2" indent="-342900">
              <a:buFont typeface="Symbol" panose="05050102010706020507" pitchFamily="18" charset="2"/>
              <a:buChar char="Þ"/>
            </a:pPr>
            <a:endParaRPr lang="da-DK" i="1" dirty="0"/>
          </a:p>
          <a:p>
            <a:pPr marL="638175" lvl="1" indent="-457200">
              <a:buFont typeface="Arial" panose="020B0604020202020204" pitchFamily="34" charset="0"/>
              <a:buChar char="•"/>
            </a:pPr>
            <a:endParaRPr lang="da-DK" i="1" dirty="0"/>
          </a:p>
          <a:p>
            <a:r>
              <a:rPr lang="da-DK" dirty="0"/>
              <a:t>Overdrevet brug af franske ord</a:t>
            </a:r>
          </a:p>
          <a:p>
            <a:pPr marL="638175" lvl="1" indent="-457200">
              <a:buFont typeface="Arial" panose="020B0604020202020204" pitchFamily="34" charset="0"/>
              <a:buChar char="•"/>
            </a:pPr>
            <a:r>
              <a:rPr lang="da-DK" dirty="0"/>
              <a:t>Ord, som har en komplet anden betydning</a:t>
            </a:r>
          </a:p>
          <a:p>
            <a:r>
              <a:rPr lang="da-DK" sz="3000" dirty="0">
                <a:solidFill>
                  <a:schemeClr val="tx1"/>
                </a:solidFill>
              </a:rPr>
              <a:t>Fx: visitere, honorere, </a:t>
            </a:r>
            <a:r>
              <a:rPr lang="da-DK" sz="3000" dirty="0" err="1">
                <a:solidFill>
                  <a:schemeClr val="tx1"/>
                </a:solidFill>
              </a:rPr>
              <a:t>douceur</a:t>
            </a:r>
            <a:endParaRPr lang="da-DK" sz="3000" dirty="0">
              <a:solidFill>
                <a:schemeClr val="tx1"/>
              </a:solidFill>
            </a:endParaRPr>
          </a:p>
          <a:p>
            <a:pPr marL="638175" lvl="1" indent="-457200">
              <a:buFont typeface="Arial" panose="020B0604020202020204" pitchFamily="34" charset="0"/>
              <a:buChar char="•"/>
            </a:pPr>
            <a:r>
              <a:rPr lang="da-DK" dirty="0"/>
              <a:t>Ord, som har den samme betydning, men ikke det samme register</a:t>
            </a:r>
          </a:p>
          <a:p>
            <a:r>
              <a:rPr lang="da-DK" sz="3000" dirty="0">
                <a:solidFill>
                  <a:schemeClr val="tx1"/>
                </a:solidFill>
              </a:rPr>
              <a:t>Fx: verificere, observere, rekommandere</a:t>
            </a:r>
          </a:p>
          <a:p>
            <a:pPr marL="638175" lvl="1" indent="-457200">
              <a:buFont typeface="Arial" panose="020B0604020202020204" pitchFamily="34" charset="0"/>
              <a:buChar char="•"/>
            </a:pPr>
            <a:endParaRPr lang="da-DK" i="1" dirty="0"/>
          </a:p>
          <a:p>
            <a:pPr lvl="1" indent="0">
              <a:buNone/>
            </a:pPr>
            <a:endParaRPr lang="da-DK" i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77F980-25CB-D7AA-5B73-812B7F51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Semantik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498A66-DD80-00C4-D788-125DC79A8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18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5D7414-6DE1-613A-5963-541ED2DF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91250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14BBF67-68B1-8423-A722-9DBD8592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Høflighed</a:t>
            </a:r>
          </a:p>
          <a:p>
            <a:pPr lvl="1">
              <a:lnSpc>
                <a:spcPct val="107000"/>
              </a:lnSpc>
            </a:pPr>
            <a:r>
              <a:rPr lang="da-DK" sz="1800" kern="100" dirty="0">
                <a:ea typeface="Calibri" panose="020F0502020204030204" pitchFamily="34" charset="0"/>
              </a:rPr>
              <a:t>Brev og mail</a:t>
            </a:r>
          </a:p>
          <a:p>
            <a:pPr marL="0" lvl="1" indent="0">
              <a:lnSpc>
                <a:spcPct val="107000"/>
              </a:lnSpc>
              <a:buNone/>
            </a:pPr>
            <a:r>
              <a:rPr lang="da-DK" sz="1800" kern="100" dirty="0">
                <a:ea typeface="Calibri" panose="020F0502020204030204" pitchFamily="34" charset="0"/>
              </a:rPr>
              <a:t>*Kære Hr. Degueldre</a:t>
            </a:r>
          </a:p>
          <a:p>
            <a:pPr lvl="1">
              <a:lnSpc>
                <a:spcPct val="107000"/>
              </a:lnSpc>
            </a:pPr>
            <a:r>
              <a:rPr lang="da-DK" sz="1800" kern="100" dirty="0">
                <a:ea typeface="Calibri" panose="020F0502020204030204" pitchFamily="34" charset="0"/>
              </a:rPr>
              <a:t>At bede høfligt om noget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 du lige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gøre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 du ikke nok gøre det?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fr-FR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Est-ce que tu pourrais le faire?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fr-FR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Est-ce que ça ne te dérangerait pas de le faire?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fr-FR" sz="1800" kern="1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Est-ce que par hasard tu crois que je pourrais te demander de le faire quand tu auras un petit moment, s’il </a:t>
            </a:r>
            <a:r>
              <a:rPr lang="fr-FR" sz="1800" kern="10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 plait?</a:t>
            </a: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B30556E-7126-117B-C6D2-9E87108D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Semantik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64A83F8-1809-6A2B-9547-C51D79F45C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19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33C9AF-E457-C77F-C749-F14D942A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642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68C20D4-DEA7-5E92-5472-0C1FF3712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a-DK" dirty="0"/>
              <a:t>Udtale</a:t>
            </a:r>
          </a:p>
          <a:p>
            <a:pPr marL="514350" indent="-514350">
              <a:buAutoNum type="arabicPeriod"/>
            </a:pPr>
            <a:r>
              <a:rPr lang="da-DK" dirty="0"/>
              <a:t>Grammatik</a:t>
            </a:r>
          </a:p>
          <a:p>
            <a:pPr marL="514350" indent="-514350">
              <a:buAutoNum type="arabicPeriod"/>
            </a:pPr>
            <a:r>
              <a:rPr lang="da-DK" dirty="0"/>
              <a:t>Semantik</a:t>
            </a:r>
          </a:p>
          <a:p>
            <a:pPr marL="514350" indent="-514350">
              <a:buAutoNum type="arabicPeriod"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7B80D2-C43E-507D-AE41-566F5623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Indhold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993CE7D-BAEB-9204-44CB-A416A4CF22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2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81D280-D84C-C31A-696E-2464D43B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65120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065347D-E037-346E-9C44-E40ADA2C5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Vild med </a:t>
            </a:r>
            <a:br>
              <a:rPr lang="da-DK" dirty="0"/>
            </a:br>
            <a:r>
              <a:rPr lang="da-DK" dirty="0"/>
              <a:t>synonymer </a:t>
            </a:r>
            <a:br>
              <a:rPr lang="da-DK" dirty="0"/>
            </a:br>
            <a:r>
              <a:rPr lang="da-DK" dirty="0"/>
              <a:t>og lignelser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5B5989F-84B2-B6D4-9C20-C95519B8B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3. Semantik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A0D4D70-33E3-2005-FB04-EF3FE91036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20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24D45D-AF78-2B94-AC56-8198F843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3191621-3C2A-4CA3-465E-9B860AA3E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498724"/>
            <a:ext cx="5781675" cy="58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06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E0F935C-1A59-A632-E5D3-4FBDA6C94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da-DK" sz="18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Diskurspartikler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Jo, nok, godt, da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ved vel, hvad jeg mener.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fr-FR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Enfin bon, tu sais ce que je veux dire, hein!</a:t>
            </a: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er jo indlysende, at det er et problem, at ...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fr-FR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C’est pourtant clair/évident que le problème c’est…</a:t>
            </a: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800" i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</a:t>
            </a:r>
            <a:r>
              <a:rPr lang="fr-FR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kan man </a:t>
            </a:r>
            <a:r>
              <a:rPr lang="fr-FR" sz="1800" i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</a:t>
            </a:r>
            <a:r>
              <a:rPr lang="fr-FR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i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ikke</a:t>
            </a:r>
            <a:r>
              <a:rPr lang="fr-FR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fr-FR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Bien sûr / Évidemment qu’on ne peut pas faire ça</a:t>
            </a: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4DC7316-E8B9-01EF-CC46-4B796D5C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Semantik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D217DF-8354-24BF-27BD-5491DBC9B5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21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14E359-E664-822C-346C-494ADFCF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7228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2CA46-1EA6-E191-26FF-E05C28DAE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232F932-D95A-4452-4090-E3F259968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da-DK" dirty="0"/>
              <a:t>Indhold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612CA15-38F2-EAF5-5A66-072C6751AB0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609725"/>
            <a:ext cx="4057650" cy="451485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a-DK" dirty="0"/>
              <a:t>Udtale</a:t>
            </a:r>
          </a:p>
          <a:p>
            <a:pPr marL="514350" indent="-514350">
              <a:buAutoNum type="arabicPeriod"/>
            </a:pPr>
            <a:endParaRPr lang="da-DK" dirty="0"/>
          </a:p>
        </p:txBody>
      </p:sp>
      <p:pic>
        <p:nvPicPr>
          <p:cNvPr id="2050" name="Picture 2" descr="Hvad synes du?">
            <a:extLst>
              <a:ext uri="{FF2B5EF4-FFF2-40B4-BE49-F238E27FC236}">
                <a16:creationId xmlns:a16="http://schemas.microsoft.com/office/drawing/2014/main" id="{29C923D3-4AB4-10A5-B686-151F25E01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r="19097" b="-1"/>
          <a:stretch/>
        </p:blipFill>
        <p:spPr bwMode="auto">
          <a:xfrm>
            <a:off x="3812479" y="2296668"/>
            <a:ext cx="2652710" cy="295160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996ADB5-70BC-BE10-34A8-C6764D525A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9650" y="6580188"/>
            <a:ext cx="514350" cy="2778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84D0D07-BA6C-4CE2-85E1-215477AE30BF}" type="slidenum">
              <a:rPr lang="fr-BE" smtClean="0"/>
              <a:pPr>
                <a:spcAft>
                  <a:spcPts val="600"/>
                </a:spcAft>
                <a:defRPr/>
              </a:pPr>
              <a:t>3</a:t>
            </a:fld>
            <a:endParaRPr lang="fr-BE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7EDAF5-1AB6-0266-1B4F-670A2AB38D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28850" y="6581775"/>
            <a:ext cx="6400800" cy="2762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1593360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59BED34-8006-5D35-07B8-076BAE637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Blødt D</a:t>
            </a:r>
          </a:p>
          <a:p>
            <a:r>
              <a:rPr lang="da-DK" dirty="0">
                <a:solidFill>
                  <a:schemeClr val="tx1"/>
                </a:solidFill>
              </a:rPr>
              <a:t>Hedder / heller, tre</a:t>
            </a:r>
            <a:r>
              <a:rPr lang="da-DK" u="sng" dirty="0">
                <a:solidFill>
                  <a:schemeClr val="tx1"/>
                </a:solidFill>
              </a:rPr>
              <a:t>d</a:t>
            </a:r>
            <a:r>
              <a:rPr lang="da-DK" dirty="0">
                <a:solidFill>
                  <a:schemeClr val="tx1"/>
                </a:solidFill>
              </a:rPr>
              <a:t>ive</a:t>
            </a:r>
          </a:p>
          <a:p>
            <a:r>
              <a:rPr lang="da-DK" dirty="0"/>
              <a:t>Stumme bogstaver </a:t>
            </a:r>
          </a:p>
          <a:p>
            <a:r>
              <a:rPr lang="da-DK" dirty="0">
                <a:solidFill>
                  <a:schemeClr val="tx1"/>
                </a:solidFill>
              </a:rPr>
              <a:t>Gjorde, lagde, jorden, menn</a:t>
            </a:r>
            <a:r>
              <a:rPr lang="da-DK" u="sng" dirty="0">
                <a:solidFill>
                  <a:schemeClr val="tx1"/>
                </a:solidFill>
              </a:rPr>
              <a:t>e</a:t>
            </a:r>
            <a:r>
              <a:rPr lang="da-DK" dirty="0">
                <a:solidFill>
                  <a:schemeClr val="tx1"/>
                </a:solidFill>
              </a:rPr>
              <a:t>ske</a:t>
            </a:r>
          </a:p>
          <a:p>
            <a:r>
              <a:rPr lang="da-DK" dirty="0" err="1"/>
              <a:t>Ang</a:t>
            </a:r>
            <a:r>
              <a:rPr lang="da-DK" dirty="0"/>
              <a:t> – ank – eng </a:t>
            </a:r>
          </a:p>
          <a:p>
            <a:r>
              <a:rPr lang="da-DK" dirty="0">
                <a:solidFill>
                  <a:schemeClr val="tx1"/>
                </a:solidFill>
              </a:rPr>
              <a:t>Engelsk, tanke</a:t>
            </a:r>
          </a:p>
          <a:p>
            <a:r>
              <a:rPr lang="da-DK" dirty="0"/>
              <a:t>R</a:t>
            </a:r>
          </a:p>
          <a:p>
            <a:r>
              <a:rPr lang="da-DK" dirty="0">
                <a:solidFill>
                  <a:schemeClr val="tx1"/>
                </a:solidFill>
              </a:rPr>
              <a:t>Irritation, lærer, sværere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D39DD4-9F41-7B18-3772-FEA9F9B3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1. Udtale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3673C80-D636-EC1E-CA29-283FA14A6C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4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BCA3988-5D51-A8D0-B2F2-B5960C03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97481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5BE7C-B7F6-2912-45F4-35F41ABDB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49F0439B-8ABE-8CDC-B4CC-A4A95461F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Stød</a:t>
            </a:r>
          </a:p>
          <a:p>
            <a:r>
              <a:rPr lang="da-DK" dirty="0">
                <a:solidFill>
                  <a:schemeClr val="tx1"/>
                </a:solidFill>
              </a:rPr>
              <a:t>By / byen</a:t>
            </a:r>
          </a:p>
          <a:p>
            <a:r>
              <a:rPr lang="da-DK" dirty="0">
                <a:solidFill>
                  <a:schemeClr val="tx1"/>
                </a:solidFill>
              </a:rPr>
              <a:t>Hun / hund</a:t>
            </a:r>
          </a:p>
          <a:p>
            <a:r>
              <a:rPr lang="da-DK" dirty="0"/>
              <a:t>Tryk</a:t>
            </a:r>
          </a:p>
          <a:p>
            <a:r>
              <a:rPr lang="da-DK" dirty="0">
                <a:solidFill>
                  <a:schemeClr val="tx1"/>
                </a:solidFill>
              </a:rPr>
              <a:t>Specielt med visse endelser: at lev</a:t>
            </a:r>
            <a:r>
              <a:rPr lang="da-DK" u="sng" dirty="0">
                <a:solidFill>
                  <a:schemeClr val="tx1"/>
                </a:solidFill>
              </a:rPr>
              <a:t>e</a:t>
            </a:r>
            <a:r>
              <a:rPr lang="da-DK" dirty="0">
                <a:solidFill>
                  <a:schemeClr val="tx1"/>
                </a:solidFill>
              </a:rPr>
              <a:t>, jeg kør</a:t>
            </a:r>
            <a:r>
              <a:rPr lang="da-DK" u="sng" dirty="0">
                <a:solidFill>
                  <a:schemeClr val="tx1"/>
                </a:solidFill>
              </a:rPr>
              <a:t>er</a:t>
            </a:r>
            <a:r>
              <a:rPr lang="da-DK" dirty="0">
                <a:solidFill>
                  <a:schemeClr val="tx1"/>
                </a:solidFill>
              </a:rPr>
              <a:t> til skol</a:t>
            </a:r>
            <a:r>
              <a:rPr lang="da-DK" u="sng" dirty="0">
                <a:solidFill>
                  <a:schemeClr val="tx1"/>
                </a:solidFill>
              </a:rPr>
              <a:t>en</a:t>
            </a:r>
            <a:r>
              <a:rPr lang="da-DK" dirty="0">
                <a:solidFill>
                  <a:schemeClr val="tx1"/>
                </a:solidFill>
              </a:rPr>
              <a:t>, børn</a:t>
            </a:r>
            <a:r>
              <a:rPr lang="da-DK" u="sng" dirty="0">
                <a:solidFill>
                  <a:schemeClr val="tx1"/>
                </a:solidFill>
              </a:rPr>
              <a:t>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EFBAFD9-B52D-1597-FC63-A5B08F89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1. Udtale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20F5E88-8F86-1F88-59F0-4EEFE81AA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106E765-E56D-2985-07EB-71D2F3F3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60471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66980-7281-FF31-944F-EAB8B1F7C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4F2EE88-9E3F-41B0-C698-30D8BBBFE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E-</a:t>
            </a:r>
            <a:r>
              <a:rPr lang="da-DK" dirty="0" err="1"/>
              <a:t>prépausal</a:t>
            </a:r>
            <a:endParaRPr lang="da-DK" dirty="0"/>
          </a:p>
          <a:p>
            <a:endParaRPr lang="da-DK" dirty="0"/>
          </a:p>
          <a:p>
            <a:r>
              <a:rPr lang="da-DK" dirty="0">
                <a:solidFill>
                  <a:schemeClr val="tx1"/>
                </a:solidFill>
              </a:rPr>
              <a:t>”Jeg taler lidt /danske/”</a:t>
            </a:r>
          </a:p>
          <a:p>
            <a:r>
              <a:rPr lang="da-DK" dirty="0">
                <a:solidFill>
                  <a:schemeClr val="tx1"/>
                </a:solidFill>
              </a:rPr>
              <a:t>”Det er en /fantastiske/ bog”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16C389-C813-E0D9-94C3-DA4B5522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1. Udtale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05B1573-B008-6CB6-D40D-906138C0D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2E29E4-AAF4-4F82-8CB1-1B0BC000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2894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7684C00-B58A-578C-9E07-A5C245CA3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Grammatik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AC99377-0718-9342-C8F5-D7FC8AFB79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4994FD-21E5-3DD0-D84D-F505EDD7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  <p:pic>
        <p:nvPicPr>
          <p:cNvPr id="6" name="Picture 2" descr="Hvad synes du?">
            <a:extLst>
              <a:ext uri="{FF2B5EF4-FFF2-40B4-BE49-F238E27FC236}">
                <a16:creationId xmlns:a16="http://schemas.microsoft.com/office/drawing/2014/main" id="{C4F54553-D99A-A413-7346-CE3966A634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r="19097" b="-1"/>
          <a:stretch/>
        </p:blipFill>
        <p:spPr bwMode="auto">
          <a:xfrm>
            <a:off x="3788715" y="2991635"/>
            <a:ext cx="1566570" cy="174309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2587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0268833-0775-81CF-CDD5-4245C4C1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1345"/>
            <a:ext cx="8229600" cy="4525963"/>
          </a:xfrm>
        </p:spPr>
        <p:txBody>
          <a:bodyPr/>
          <a:lstStyle/>
          <a:p>
            <a:r>
              <a:rPr lang="da-DK" dirty="0"/>
              <a:t>Ordstilling</a:t>
            </a:r>
          </a:p>
          <a:p>
            <a:pPr marL="457200" indent="-457200">
              <a:buFontTx/>
              <a:buChar char="-"/>
            </a:pPr>
            <a:r>
              <a:rPr lang="da-DK" dirty="0"/>
              <a:t>Inversion / V2 </a:t>
            </a:r>
          </a:p>
          <a:p>
            <a:pPr marL="638175" lvl="1" indent="-457200">
              <a:buFontTx/>
              <a:buChar char="-"/>
            </a:pPr>
            <a:r>
              <a:rPr lang="da-DK" dirty="0"/>
              <a:t>CA</a:t>
            </a:r>
          </a:p>
          <a:p>
            <a:pPr marL="638175" lvl="1" indent="-457200">
              <a:buFontTx/>
              <a:buChar char="-"/>
            </a:pPr>
            <a:r>
              <a:rPr lang="da-DK" dirty="0"/>
              <a:t>Synes/tro/håbe/mene</a:t>
            </a:r>
          </a:p>
          <a:p>
            <a:pPr marL="457200" indent="-457200">
              <a:buFontTx/>
              <a:buChar char="-"/>
            </a:pPr>
            <a:r>
              <a:rPr lang="da-DK" dirty="0"/>
              <a:t>Indirekte spørgsmål</a:t>
            </a:r>
          </a:p>
          <a:p>
            <a:r>
              <a:rPr lang="da-DK" sz="2400" dirty="0">
                <a:solidFill>
                  <a:schemeClr val="tx1"/>
                </a:solidFill>
              </a:rPr>
              <a:t>*</a:t>
            </a:r>
            <a:r>
              <a:rPr lang="da-DK" sz="2400" i="1" dirty="0">
                <a:solidFill>
                  <a:schemeClr val="tx1"/>
                </a:solidFill>
              </a:rPr>
              <a:t>Jeg ved ikke, hvem er forfatteren </a:t>
            </a:r>
            <a:br>
              <a:rPr lang="da-DK" sz="2400" dirty="0">
                <a:solidFill>
                  <a:schemeClr val="tx1"/>
                </a:solidFill>
              </a:rPr>
            </a:br>
            <a:r>
              <a:rPr lang="da-DK" sz="2400" dirty="0">
                <a:solidFill>
                  <a:schemeClr val="tx1"/>
                </a:solidFill>
              </a:rPr>
              <a:t>/ </a:t>
            </a:r>
            <a:r>
              <a:rPr lang="da-DK" sz="2400" dirty="0" err="1">
                <a:solidFill>
                  <a:schemeClr val="tx1"/>
                </a:solidFill>
              </a:rPr>
              <a:t>Je</a:t>
            </a:r>
            <a:r>
              <a:rPr lang="da-DK" sz="2400" dirty="0">
                <a:solidFill>
                  <a:schemeClr val="tx1"/>
                </a:solidFill>
              </a:rPr>
              <a:t> </a:t>
            </a:r>
            <a:r>
              <a:rPr lang="da-DK" sz="2400" dirty="0" err="1">
                <a:solidFill>
                  <a:schemeClr val="tx1"/>
                </a:solidFill>
              </a:rPr>
              <a:t>ne</a:t>
            </a:r>
            <a:r>
              <a:rPr lang="da-DK" sz="2400" dirty="0">
                <a:solidFill>
                  <a:schemeClr val="tx1"/>
                </a:solidFill>
              </a:rPr>
              <a:t> </a:t>
            </a:r>
            <a:r>
              <a:rPr lang="da-DK" sz="2400" dirty="0" err="1">
                <a:solidFill>
                  <a:schemeClr val="tx1"/>
                </a:solidFill>
              </a:rPr>
              <a:t>sais</a:t>
            </a:r>
            <a:r>
              <a:rPr lang="da-DK" sz="2400" dirty="0">
                <a:solidFill>
                  <a:schemeClr val="tx1"/>
                </a:solidFill>
              </a:rPr>
              <a:t> pas </a:t>
            </a:r>
            <a:r>
              <a:rPr lang="da-DK" sz="2400" dirty="0" err="1">
                <a:solidFill>
                  <a:schemeClr val="tx1"/>
                </a:solidFill>
              </a:rPr>
              <a:t>qui</a:t>
            </a:r>
            <a:r>
              <a:rPr lang="da-DK" sz="2400" dirty="0">
                <a:solidFill>
                  <a:schemeClr val="tx1"/>
                </a:solidFill>
              </a:rPr>
              <a:t> </a:t>
            </a:r>
            <a:r>
              <a:rPr lang="da-DK" sz="2400" dirty="0" err="1">
                <a:solidFill>
                  <a:schemeClr val="tx1"/>
                </a:solidFill>
              </a:rPr>
              <a:t>est</a:t>
            </a:r>
            <a:r>
              <a:rPr lang="da-DK" sz="2400" dirty="0">
                <a:solidFill>
                  <a:schemeClr val="tx1"/>
                </a:solidFill>
              </a:rPr>
              <a:t> </a:t>
            </a:r>
            <a:r>
              <a:rPr lang="da-DK" sz="2400" dirty="0" err="1">
                <a:solidFill>
                  <a:schemeClr val="tx1"/>
                </a:solidFill>
              </a:rPr>
              <a:t>l’auteur</a:t>
            </a:r>
            <a:endParaRPr lang="da-DK" sz="24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846A5C-F037-AF21-C951-4217A97B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Grammatik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4C0861F-E77F-55CA-9C9F-16261CEFF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981E9D-3012-3D25-383D-3C5E7ED6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0D240C9-D991-38ED-C9EC-4C445470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639" y="846138"/>
            <a:ext cx="4226361" cy="47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3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DD92B-BFD4-8AB0-645F-8C48F1A04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14D9416-7770-89A9-A062-150EF7868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Navneord</a:t>
            </a:r>
          </a:p>
          <a:p>
            <a:pPr lvl="1"/>
            <a:r>
              <a:rPr lang="da-DK" dirty="0"/>
              <a:t>Singularis eller pluralis </a:t>
            </a:r>
          </a:p>
          <a:p>
            <a:pPr marL="0" lvl="1" indent="0">
              <a:buNone/>
            </a:pPr>
            <a:endParaRPr lang="da-DK" dirty="0"/>
          </a:p>
          <a:p>
            <a:r>
              <a:rPr lang="da-DK" sz="2000" i="1" dirty="0">
                <a:solidFill>
                  <a:schemeClr val="tx1"/>
                </a:solidFill>
              </a:rPr>
              <a:t>Hjemmearbejde – des </a:t>
            </a:r>
            <a:r>
              <a:rPr lang="da-DK" sz="2000" i="1" dirty="0" err="1">
                <a:solidFill>
                  <a:schemeClr val="tx1"/>
                </a:solidFill>
              </a:rPr>
              <a:t>devoirs</a:t>
            </a:r>
            <a:endParaRPr lang="da-DK" sz="2000" i="1" dirty="0">
              <a:solidFill>
                <a:schemeClr val="tx1"/>
              </a:solidFill>
            </a:endParaRPr>
          </a:p>
          <a:p>
            <a:r>
              <a:rPr lang="da-DK" sz="2000" i="1" dirty="0">
                <a:solidFill>
                  <a:schemeClr val="tx1"/>
                </a:solidFill>
              </a:rPr>
              <a:t>Hår –</a:t>
            </a:r>
            <a:r>
              <a:rPr lang="da-DK" sz="2000" dirty="0">
                <a:solidFill>
                  <a:schemeClr val="tx1"/>
                </a:solidFill>
              </a:rPr>
              <a:t> /</a:t>
            </a:r>
            <a:r>
              <a:rPr lang="da-DK" sz="2000" i="1" dirty="0">
                <a:solidFill>
                  <a:schemeClr val="tx1"/>
                </a:solidFill>
              </a:rPr>
              <a:t>Jeg har brune hår/ -&gt; des </a:t>
            </a:r>
            <a:r>
              <a:rPr lang="da-DK" sz="2000" i="1" dirty="0" err="1">
                <a:solidFill>
                  <a:schemeClr val="tx1"/>
                </a:solidFill>
              </a:rPr>
              <a:t>cheveux</a:t>
            </a:r>
            <a:r>
              <a:rPr lang="da-DK" sz="2000" i="1" dirty="0">
                <a:solidFill>
                  <a:schemeClr val="tx1"/>
                </a:solidFill>
              </a:rPr>
              <a:t> ou des </a:t>
            </a:r>
            <a:r>
              <a:rPr lang="da-DK" sz="2000" i="1" dirty="0" err="1">
                <a:solidFill>
                  <a:schemeClr val="tx1"/>
                </a:solidFill>
              </a:rPr>
              <a:t>poils</a:t>
            </a:r>
            <a:r>
              <a:rPr lang="da-DK" sz="2000" i="1" dirty="0">
                <a:solidFill>
                  <a:schemeClr val="tx1"/>
                </a:solidFill>
              </a:rPr>
              <a:t> </a:t>
            </a:r>
            <a:r>
              <a:rPr lang="da-DK" sz="2000" i="1" dirty="0" err="1">
                <a:solidFill>
                  <a:schemeClr val="tx1"/>
                </a:solidFill>
              </a:rPr>
              <a:t>bruns</a:t>
            </a:r>
            <a:r>
              <a:rPr lang="da-DK" sz="2000" i="1" dirty="0">
                <a:solidFill>
                  <a:schemeClr val="tx1"/>
                </a:solidFill>
              </a:rPr>
              <a:t>?</a:t>
            </a:r>
          </a:p>
          <a:p>
            <a:r>
              <a:rPr lang="da-DK" sz="2000" i="1" dirty="0">
                <a:solidFill>
                  <a:schemeClr val="tx1"/>
                </a:solidFill>
              </a:rPr>
              <a:t>Tøj – des </a:t>
            </a:r>
            <a:r>
              <a:rPr lang="da-DK" sz="2000" i="1" dirty="0" err="1">
                <a:solidFill>
                  <a:schemeClr val="tx1"/>
                </a:solidFill>
              </a:rPr>
              <a:t>vêtements</a:t>
            </a:r>
            <a:endParaRPr lang="da-DK" sz="2000" i="1" dirty="0">
              <a:solidFill>
                <a:schemeClr val="tx1"/>
              </a:solidFill>
            </a:endParaRPr>
          </a:p>
          <a:p>
            <a:r>
              <a:rPr lang="da-DK" sz="2000" i="1" dirty="0">
                <a:solidFill>
                  <a:schemeClr val="tx1"/>
                </a:solidFill>
              </a:rPr>
              <a:t>Bukser – </a:t>
            </a:r>
            <a:r>
              <a:rPr lang="da-DK" sz="2000" i="1" dirty="0" err="1">
                <a:solidFill>
                  <a:schemeClr val="tx1"/>
                </a:solidFill>
              </a:rPr>
              <a:t>un</a:t>
            </a:r>
            <a:r>
              <a:rPr lang="da-DK" sz="2000" i="1" dirty="0">
                <a:solidFill>
                  <a:schemeClr val="tx1"/>
                </a:solidFill>
              </a:rPr>
              <a:t> pantalon</a:t>
            </a:r>
          </a:p>
          <a:p>
            <a:r>
              <a:rPr lang="da-DK" sz="2000" i="1" dirty="0">
                <a:solidFill>
                  <a:schemeClr val="tx1"/>
                </a:solidFill>
              </a:rPr>
              <a:t>Inden for rammerne af – dans le </a:t>
            </a:r>
            <a:r>
              <a:rPr lang="da-DK" sz="2000" i="1" dirty="0" err="1">
                <a:solidFill>
                  <a:schemeClr val="tx1"/>
                </a:solidFill>
              </a:rPr>
              <a:t>cadre</a:t>
            </a:r>
            <a:r>
              <a:rPr lang="da-DK" sz="2000" i="1" dirty="0">
                <a:solidFill>
                  <a:schemeClr val="tx1"/>
                </a:solidFill>
              </a:rPr>
              <a:t> de</a:t>
            </a:r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BE6C30-4A3F-1D19-CCE6-56D8AFD7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Grammatik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4FC4A39-0B2D-C19E-374E-3BE50CDDB7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F0E3B2-BD45-D68E-44C9-FFBF2CBF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  <p:pic>
        <p:nvPicPr>
          <p:cNvPr id="1026" name="Picture 2" descr="32 600+ Compter Sur Ses Doigts Photos, taleaux et images libre de droits -  iStock | Yes, Trois, Comprendre">
            <a:extLst>
              <a:ext uri="{FF2B5EF4-FFF2-40B4-BE49-F238E27FC236}">
                <a16:creationId xmlns:a16="http://schemas.microsoft.com/office/drawing/2014/main" id="{D27A52FC-2362-CD9E-3F56-9340280B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27" y="4501743"/>
            <a:ext cx="2996946" cy="18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7287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M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CC"/>
      </a:accent1>
      <a:accent2>
        <a:srgbClr val="C40C42"/>
      </a:accent2>
      <a:accent3>
        <a:srgbClr val="A5A5A5"/>
      </a:accent3>
      <a:accent4>
        <a:srgbClr val="94CD7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fontScale="92500" lnSpcReduction="10000"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rgbClr val="808080"/>
            </a:solidFill>
            <a:effectLst/>
            <a:uLnTx/>
            <a:uFillTx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d17d6fa5-62ed-440d-9e4a-55e025b9dcf0" xsi:nil="true"/>
    <lcf76f155ced4ddcb4097134ff3c332f xmlns="4c37e3b7-952b-40d8-a23c-de1ffe75886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11B283297CD4296F6DF1415D806B9" ma:contentTypeVersion="12" ma:contentTypeDescription="Crée un document." ma:contentTypeScope="" ma:versionID="7e43c1761d58e630b0a1d0d424227bcb">
  <xsd:schema xmlns:xsd="http://www.w3.org/2001/XMLSchema" xmlns:xs="http://www.w3.org/2001/XMLSchema" xmlns:p="http://schemas.microsoft.com/office/2006/metadata/properties" xmlns:ns2="4c37e3b7-952b-40d8-a23c-de1ffe75886c" xmlns:ns3="d17d6fa5-62ed-440d-9e4a-55e025b9dcf0" targetNamespace="http://schemas.microsoft.com/office/2006/metadata/properties" ma:root="true" ma:fieldsID="674c35db38f3b1d05136d0b53896aef8" ns2:_="" ns3:_="">
    <xsd:import namespace="4c37e3b7-952b-40d8-a23c-de1ffe75886c"/>
    <xsd:import namespace="d17d6fa5-62ed-440d-9e4a-55e025b9d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7e3b7-952b-40d8-a23c-de1ffe758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9011953a-c381-489f-99f2-2153285bf2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d6fa5-62ed-440d-9e4a-55e025b9dcf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a81a97c-b8cd-4a6b-9f8e-734b89d77f37}" ma:internalName="TaxCatchAll" ma:showField="CatchAllData" ma:web="d17d6fa5-62ed-440d-9e4a-55e025b9dc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58CF43-BFFC-4B74-8E0D-3313BB336CC3}">
  <ds:schemaRefs>
    <ds:schemaRef ds:uri="http://schemas.microsoft.com/office/2006/metadata/properties"/>
    <ds:schemaRef ds:uri="4c37e3b7-952b-40d8-a23c-de1ffe75886c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d17d6fa5-62ed-440d-9e4a-55e025b9dcf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41E80E-2D6B-41E7-A8DB-8A5FA51449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37e3b7-952b-40d8-a23c-de1ffe75886c"/>
    <ds:schemaRef ds:uri="d17d6fa5-62ed-440d-9e4a-55e025b9d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C7A6F4-DD02-4C22-9383-E495BB5ECF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1266</Words>
  <Application>Microsoft Office PowerPoint</Application>
  <PresentationFormat>Skærmshow (4:3)</PresentationFormat>
  <Paragraphs>211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Wingdings</vt:lpstr>
      <vt:lpstr>Thème Office</vt:lpstr>
      <vt:lpstr>Undskyld mig, men faktisk jeg taler fransk</vt:lpstr>
      <vt:lpstr>Indhold</vt:lpstr>
      <vt:lpstr>Indhold</vt:lpstr>
      <vt:lpstr>1. Udtale</vt:lpstr>
      <vt:lpstr>1. Udtale</vt:lpstr>
      <vt:lpstr>1. Udtale</vt:lpstr>
      <vt:lpstr>2. Grammatik </vt:lpstr>
      <vt:lpstr>2. Grammatik </vt:lpstr>
      <vt:lpstr>2. Grammatik</vt:lpstr>
      <vt:lpstr>2. Grammatik</vt:lpstr>
      <vt:lpstr>2. Grammatik</vt:lpstr>
      <vt:lpstr>2. Grammatik</vt:lpstr>
      <vt:lpstr>2. Grammatik</vt:lpstr>
      <vt:lpstr>2. Grammatik</vt:lpstr>
      <vt:lpstr>2. Grammatik</vt:lpstr>
      <vt:lpstr>2. Grammatik</vt:lpstr>
      <vt:lpstr>2. Grammatik</vt:lpstr>
      <vt:lpstr>3. Semantik</vt:lpstr>
      <vt:lpstr>3. Semantik</vt:lpstr>
      <vt:lpstr>3. Semantik</vt:lpstr>
      <vt:lpstr>3. Semantik</vt:lpstr>
    </vt:vector>
  </TitlesOfParts>
  <Company>Faculte Polytechnique de Mons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l’exposé</dc:title>
  <dc:creator>Julien DEGUELDRE</dc:creator>
  <cp:lastModifiedBy>Julien Degueldre</cp:lastModifiedBy>
  <cp:revision>57</cp:revision>
  <dcterms:created xsi:type="dcterms:W3CDTF">2009-06-17T14:08:01Z</dcterms:created>
  <dcterms:modified xsi:type="dcterms:W3CDTF">2026-01-07T13:36:25Z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mage">
    <vt:lpwstr/>
  </property>
  <property fmtid="{D5CDD505-2E9C-101B-9397-08002B2CF9AE}" pid="3" name="ContentTypeId">
    <vt:lpwstr>0x01010007F11B283297CD4296F6DF1415D806B9</vt:lpwstr>
  </property>
  <property fmtid="{D5CDD505-2E9C-101B-9397-08002B2CF9AE}" pid="4" name="Order">
    <vt:r8>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ComplianceAssetId">
    <vt:lpwstr/>
  </property>
</Properties>
</file>